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1678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17982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9132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1565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352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7441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78695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9545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0543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762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1347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60758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2194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93292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708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7629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108E1-CEC8-4A80-8BF2-EF3650E7C6D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8475B3-6B80-4DFA-BC25-E92CC9F673E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985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F3F3A10-FCED-A82A-D2AB-3C9E96D12258}"/>
              </a:ext>
            </a:extLst>
          </p:cNvPr>
          <p:cNvSpPr txBox="1"/>
          <p:nvPr/>
        </p:nvSpPr>
        <p:spPr>
          <a:xfrm>
            <a:off x="956345" y="578841"/>
            <a:ext cx="81855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Defects are deviations from perfect crystal structure that play a crucial role in mechanochemical reactivity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Point defects (0D):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Vacancies, interstitials, substitutional impurities, Frenkel and Schottky defects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Line defects (1D):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Edge dislocations, screw dislocations, dislocation loops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Planar defects (2D):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Grain boundaries, twin boundaries, stacking faults, external surfaces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Volume defects (3D):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Voids, pores, precipitates, cracks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Key concept:</a:t>
            </a:r>
            <a:r>
              <a:rPr lang="en-US" b="0" i="0" dirty="0">
                <a:effectLst/>
                <a:latin typeface="fkGroteskNeue"/>
              </a:rPr>
              <a:t> Defect concentration increases dramatically during mechanical treatment, creating active sites for chemical reactions</a:t>
            </a:r>
          </a:p>
        </p:txBody>
      </p:sp>
    </p:spTree>
    <p:extLst>
      <p:ext uri="{BB962C8B-B14F-4D97-AF65-F5344CB8AC3E}">
        <p14:creationId xmlns:p14="http://schemas.microsoft.com/office/powerpoint/2010/main" val="3546922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CFD5F-3565-03D5-AEC8-2DD8B910A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424D877-9234-242A-DF61-A6B76339D03B}"/>
                  </a:ext>
                </a:extLst>
              </p:cNvPr>
              <p:cNvSpPr txBox="1"/>
              <p:nvPr/>
            </p:nvSpPr>
            <p:spPr>
              <a:xfrm>
                <a:off x="832607" y="290102"/>
                <a:ext cx="6094602" cy="54430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>
                  <a:buNone/>
                </a:pPr>
                <a:r>
                  <a:rPr lang="fr-FR" b="0" i="0" dirty="0">
                    <a:effectLst/>
                    <a:latin typeface="fkGroteskNeue"/>
                  </a:rPr>
                  <a:t>The formation of defects requires energy input, which is provided by mechanical processing. This stored energy makes materials more reactive.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Thermodynamic relationships:</a:t>
                </a:r>
                <a:endParaRPr lang="fr-FR" b="0" i="0" dirty="0">
                  <a:effectLst/>
                  <a:latin typeface="fkGroteskNeue"/>
                </a:endParaRPr>
              </a:p>
              <a:p>
                <a:pPr algn="l">
                  <a:buNone/>
                </a:pPr>
                <a:r>
                  <a:rPr lang="fr-FR" b="0" i="0" dirty="0">
                    <a:effectLst/>
                    <a:latin typeface="fkGroteskNeue"/>
                  </a:rPr>
                  <a:t>Formation energy of vacancy: 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ar-IQ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ar-IQ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ar-IQ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  <m:sup>
                        <m:r>
                          <a:rPr lang="ar-IQ" i="1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bSup>
                    <m:r>
                      <a:rPr lang="ar-IQ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5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2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ar-IQ" b="0" i="0" dirty="0">
                    <a:effectLst/>
                    <a:latin typeface="fkGroteskNeue"/>
                  </a:rPr>
                  <a:t> </a:t>
                </a:r>
                <a:r>
                  <a:rPr lang="fr-FR" b="0" i="0" dirty="0">
                    <a:effectLst/>
                    <a:latin typeface="fkGroteskNeue"/>
                  </a:rPr>
                  <a:t>eV (depends on material)</a:t>
                </a:r>
                <a:br>
                  <a:rPr lang="fr-FR" b="0" i="0" dirty="0">
                    <a:effectLst/>
                    <a:latin typeface="fkGroteskNeue"/>
                  </a:rPr>
                </a:br>
                <a:r>
                  <a:rPr lang="fr-FR" b="0" i="0" dirty="0">
                    <a:effectLst/>
                    <a:latin typeface="fkGroteskNeue"/>
                  </a:rPr>
                  <a:t>Formation energy of interstitial: 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ar-IQ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ar-IQ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ar-IQ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  <m:sup>
                        <m:r>
                          <a:rPr lang="ar-IQ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bSup>
                    <m:r>
                      <a:rPr lang="ar-IQ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3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IQ" i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ar-IQ" b="0" i="0" dirty="0">
                    <a:effectLst/>
                    <a:latin typeface="fkGroteskNeue"/>
                  </a:rPr>
                  <a:t> </a:t>
                </a:r>
                <a:r>
                  <a:rPr lang="fr-FR" b="0" i="0" dirty="0">
                    <a:effectLst/>
                    <a:latin typeface="fkGroteskNeue"/>
                  </a:rPr>
                  <a:t>eV</a:t>
                </a:r>
                <a:br>
                  <a:rPr lang="fr-FR" b="0" i="0" dirty="0">
                    <a:effectLst/>
                    <a:latin typeface="fkGroteskNeue"/>
                  </a:rPr>
                </a:br>
                <a:r>
                  <a:rPr lang="fr-FR" b="0" i="0" dirty="0">
                    <a:effectLst/>
                    <a:latin typeface="fkGroteskNeue"/>
                  </a:rPr>
                  <a:t>Surface energy: 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𝛾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5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3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fr-FR" b="0" i="0" dirty="0">
                    <a:effectLst/>
                    <a:latin typeface="fkGroteskNeue"/>
                  </a:rPr>
                  <a:t> J/m² (creates new surface area during milling)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Energy balance during milling:</a:t>
                </a:r>
                <a:endParaRPr lang="fr-FR" b="0" i="0" dirty="0">
                  <a:effectLst/>
                  <a:latin typeface="fkGroteskNeue"/>
                </a:endParaRP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Input: mechanical energy from impacts/friction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Storage: defect formation, surface creation, amorphization</a:t>
                </a:r>
              </a:p>
              <a:p>
                <a:pPr algn="l">
                  <a:buFont typeface="Arial" panose="020B0604020202020204" pitchFamily="34" charset="0"/>
                  <a:buChar char="•"/>
                </a:pPr>
                <a:r>
                  <a:rPr lang="fr-FR" b="0" i="0" dirty="0">
                    <a:effectLst/>
                    <a:latin typeface="fkGroteskNeue"/>
                  </a:rPr>
                  <a:t>Dissipation: heat, sound, plastic deformation</a:t>
                </a:r>
              </a:p>
              <a:p>
                <a:pPr algn="l">
                  <a:buNone/>
                </a:pPr>
                <a:r>
                  <a:rPr lang="fr-FR" b="0" i="0" dirty="0">
                    <a:effectLst/>
                    <a:latin typeface="fkGroteskNeue"/>
                  </a:rPr>
                  <a:t>Only 1-10% of input energy is stored in defects, but this is sufficient to drastically increase reactivity</a:t>
                </a:r>
              </a:p>
              <a:p>
                <a:pPr algn="l">
                  <a:buNone/>
                </a:pPr>
                <a:r>
                  <a:rPr lang="fr-FR" b="1" i="0" dirty="0">
                    <a:effectLst/>
                    <a:latin typeface="fkGroteskNeue"/>
                  </a:rPr>
                  <a:t>Concentration of defects:</a:t>
                </a:r>
                <a:br>
                  <a:rPr lang="fr-FR" b="0" i="0" dirty="0">
                    <a:effectLst/>
                    <a:latin typeface="fkGroteskNeue"/>
                  </a:rPr>
                </a:br>
                <a:r>
                  <a:rPr lang="fr-FR" b="0" i="0" dirty="0">
                    <a:effectLst/>
                    <a:latin typeface="fkGroteskNeue"/>
                  </a:rPr>
                  <a:t>Equilibrium (thermal):  → very low at room temperature</a:t>
                </a:r>
                <a:br>
                  <a:rPr lang="fr-FR" b="0" i="0" dirty="0">
                    <a:effectLst/>
                    <a:latin typeface="fkGroteskNeue"/>
                  </a:rPr>
                </a:br>
                <a:r>
                  <a:rPr lang="fr-FR" b="0" i="0" dirty="0">
                    <a:effectLst/>
                    <a:latin typeface="fkGroteskNeue"/>
                  </a:rPr>
                  <a:t>Non-equilibrium (mechanical): can be 1000× higher than thermal equilibrium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424D877-9234-242A-DF61-A6B76339D0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607" y="290102"/>
                <a:ext cx="6094602" cy="5443093"/>
              </a:xfrm>
              <a:prstGeom prst="rect">
                <a:avLst/>
              </a:prstGeom>
              <a:blipFill>
                <a:blip r:embed="rId2"/>
                <a:stretch>
                  <a:fillRect l="-901" t="-673" b="-89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82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46B51-93CE-8098-9B7D-77A0A2C51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272CAC-CC2C-8FE7-B956-38FEFDAFF25F}"/>
              </a:ext>
            </a:extLst>
          </p:cNvPr>
          <p:cNvSpPr txBox="1"/>
          <p:nvPr/>
        </p:nvSpPr>
        <p:spPr>
          <a:xfrm>
            <a:off x="815829" y="174438"/>
            <a:ext cx="609460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Mechanisms of increased chemical reactivity: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Local strain and lattice distortion: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Breaking of symmetry creates sites with altered electronic structure and lower coordination numbers. These sites have reduced activation barriers for reactions.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Increased surface area: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Particle size reduction: 10 </a:t>
            </a:r>
            <a:r>
              <a:rPr lang="en-US" b="0" i="0" dirty="0" err="1">
                <a:effectLst/>
                <a:latin typeface="fkGroteskNeue"/>
              </a:rPr>
              <a:t>μm</a:t>
            </a:r>
            <a:r>
              <a:rPr lang="en-US" b="0" i="0" dirty="0">
                <a:effectLst/>
                <a:latin typeface="fkGroteskNeue"/>
              </a:rPr>
              <a:t> → 10 nm increases specific surface area by ~1000×. More reactive surface sites become accessible.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Dangling bonds and radical sites: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Mechanical fracture creates fresh surfaces with unsaturated bonds (dangling bonds) that are highly reactive. These can act as radical centers or coordination sites.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Enhanced diffusion: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Defects serve as fast diffusion pathways. Grain boundary diffusion is 10²-10⁶ times faster than bulk diffusion. Enables solid-state reactions at lower temperatures.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Metastable phases: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Mechanical treatment can produce high-energy polymorphs, amorphous phases, or solid solutions that are thermodynamically unstable but kinetically trapped.</a:t>
            </a:r>
          </a:p>
        </p:txBody>
      </p:sp>
    </p:spTree>
    <p:extLst>
      <p:ext uri="{BB962C8B-B14F-4D97-AF65-F5344CB8AC3E}">
        <p14:creationId xmlns:p14="http://schemas.microsoft.com/office/powerpoint/2010/main" val="392101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090FB-4F6D-1C41-9495-2FD33BACB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A2A98A-D421-C9FE-4901-007145F0EA11}"/>
              </a:ext>
            </a:extLst>
          </p:cNvPr>
          <p:cNvSpPr txBox="1"/>
          <p:nvPr/>
        </p:nvSpPr>
        <p:spPr>
          <a:xfrm>
            <a:off x="689994" y="191379"/>
            <a:ext cx="609460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Progressive accumulation during mechanical treatment: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Stage 1 (initial):</a:t>
            </a:r>
            <a:r>
              <a:rPr lang="en-US" b="0" i="0" dirty="0">
                <a:effectLst/>
                <a:latin typeface="fkGroteskNeue"/>
              </a:rPr>
              <a:t> Elastic deformation, reversible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1" i="0" dirty="0">
                <a:effectLst/>
                <a:latin typeface="fkGroteskNeue"/>
              </a:rPr>
              <a:t>Stage 2 (continued):</a:t>
            </a:r>
            <a:r>
              <a:rPr lang="en-US" b="0" i="0" dirty="0">
                <a:effectLst/>
                <a:latin typeface="fkGroteskNeue"/>
              </a:rPr>
              <a:t> Plastic deformation, dislocation generation and multiplication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1" i="0" dirty="0">
                <a:effectLst/>
                <a:latin typeface="fkGroteskNeue"/>
              </a:rPr>
              <a:t>Stage 3 (extensive):</a:t>
            </a:r>
            <a:r>
              <a:rPr lang="en-US" b="0" i="0" dirty="0">
                <a:effectLst/>
                <a:latin typeface="fkGroteskNeue"/>
              </a:rPr>
              <a:t> High defect density, </a:t>
            </a:r>
            <a:r>
              <a:rPr lang="en-US" b="0" i="0" dirty="0" err="1">
                <a:effectLst/>
                <a:latin typeface="fkGroteskNeue"/>
              </a:rPr>
              <a:t>nanostructuring</a:t>
            </a:r>
            <a:r>
              <a:rPr lang="en-US" b="0" i="0" dirty="0">
                <a:effectLst/>
                <a:latin typeface="fkGroteskNeue"/>
              </a:rPr>
              <a:t>, partial amorphization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1" i="0" dirty="0">
                <a:effectLst/>
                <a:latin typeface="fkGroteskNeue"/>
              </a:rPr>
              <a:t>Stage 4 (over-milling):</a:t>
            </a:r>
            <a:r>
              <a:rPr lang="en-US" b="0" i="0" dirty="0">
                <a:effectLst/>
                <a:latin typeface="fkGroteskNeue"/>
              </a:rPr>
              <a:t> Possible phase transitions, complete amorphization, or agglomeration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Measuring stored energy: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Calorimetric methods (DSC): exothermic peak upon heating shows energy release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Typical stored energy: 5-50 kJ/mol (0.05-0.5 eV/atom)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Chemical reactivity tests: dissolution rate, reaction onset temperature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X-ray line broadening: </a:t>
            </a:r>
            <a:r>
              <a:rPr lang="en-US" b="0" i="0" dirty="0" err="1">
                <a:effectLst/>
                <a:latin typeface="fkGroteskNeue"/>
              </a:rPr>
              <a:t>microstrain</a:t>
            </a:r>
            <a:r>
              <a:rPr lang="en-US" b="0" i="0" dirty="0">
                <a:effectLst/>
                <a:latin typeface="fkGroteskNeue"/>
              </a:rPr>
              <a:t> and crystallite size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Relaxation processes: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Stored energy can be released through: recovery, recrystallization, grain growth, or chemical reactions. Time and temperature dependent.</a:t>
            </a:r>
          </a:p>
        </p:txBody>
      </p:sp>
    </p:spTree>
    <p:extLst>
      <p:ext uri="{BB962C8B-B14F-4D97-AF65-F5344CB8AC3E}">
        <p14:creationId xmlns:p14="http://schemas.microsoft.com/office/powerpoint/2010/main" val="2856491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D2090-B4DE-6B11-DB41-224D751FC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49A690-1B0F-79C5-B1D0-CDE33D3231D4}"/>
              </a:ext>
            </a:extLst>
          </p:cNvPr>
          <p:cNvSpPr txBox="1"/>
          <p:nvPr/>
        </p:nvSpPr>
        <p:spPr>
          <a:xfrm>
            <a:off x="889233" y="631233"/>
            <a:ext cx="8294615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Modern computational chemistry provides quantitative predictions of defect properties and their influence on reactivity.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Ab initio methods (DFT):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Calculate defect formation energies, charge states, migration barriers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Codes: VASP, Quantum ESPRESSO, CASTEP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Example: vacancy formation in MgO = 6.5 eV (DFT) vs. 7.0 eV (experiment)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Classical methods (Molecular Dynamics, Monte Carlo):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Simulate larger systems (10⁴-10⁶ atoms) over longer timescales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Interatomic potentials: Buckingham, embedded atom method (EAM), ReaxFF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Applications: dislocation dynamics, grain boundary structure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Multiscale modeling: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Coupling quantum mechanics (reaction site) with classical mechanics (bulk material)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QM/MM approaches for mechanochemistry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Machine learning: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Training neural networks on DFT data to predict defect properties rapidly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Accelerating materials discovery for mechanochemical applications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Challenges: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Capturing non-equilibrium, high-energy states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Simulating mechanical impacts at realistic strain rates</a:t>
            </a:r>
          </a:p>
        </p:txBody>
      </p:sp>
    </p:spTree>
    <p:extLst>
      <p:ext uri="{BB962C8B-B14F-4D97-AF65-F5344CB8AC3E}">
        <p14:creationId xmlns:p14="http://schemas.microsoft.com/office/powerpoint/2010/main" val="2842841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9039B-3471-97D5-5D99-A1C9EF5F3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02FA94-7A05-9520-53CA-D6071D2C6087}"/>
              </a:ext>
            </a:extLst>
          </p:cNvPr>
          <p:cNvSpPr txBox="1"/>
          <p:nvPr/>
        </p:nvSpPr>
        <p:spPr>
          <a:xfrm>
            <a:off x="780176" y="1030440"/>
            <a:ext cx="836172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Main concepts: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Defects are essential for mechanochemical reactivity - perfect crystals are chemically inert at low temperatures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Mechanical processing creates high concentrations of non-equilibrium defects (point, line, planar, volume)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These defects store energy (typically 5-50 kJ/mol) that lowers activation barriers for reactions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Multiple mechanisms: increased surface area, strained bonds, enhanced diffusion, metastable phases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Both experimental (DSC, XRD, TEM) and computational (DFT, MD) tools are available to characterize and predict defect behavior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Understanding defect chemistry is the foundation for rational design of mechanochemical processes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Looking ahead: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Next lecture will explore thermodynamics and kinetics of mechanochemical reactions in detail</a:t>
            </a:r>
          </a:p>
        </p:txBody>
      </p:sp>
    </p:spTree>
    <p:extLst>
      <p:ext uri="{BB962C8B-B14F-4D97-AF65-F5344CB8AC3E}">
        <p14:creationId xmlns:p14="http://schemas.microsoft.com/office/powerpoint/2010/main" val="232291402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822</Words>
  <Application>Microsoft Office PowerPoint</Application>
  <PresentationFormat>Широкоэкранный</PresentationFormat>
  <Paragraphs>41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Cambria Math</vt:lpstr>
      <vt:lpstr>fkGroteskNeue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2025-11-09T14:21:07Z</dcterms:created>
  <dcterms:modified xsi:type="dcterms:W3CDTF">2025-11-09T14:28:42Z</dcterms:modified>
</cp:coreProperties>
</file>